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  <p:sldMasterId id="2147484012" r:id="rId2"/>
  </p:sldMasterIdLst>
  <p:notesMasterIdLst>
    <p:notesMasterId r:id="rId28"/>
  </p:notesMasterIdLst>
  <p:sldIdLst>
    <p:sldId id="3177" r:id="rId3"/>
    <p:sldId id="3239" r:id="rId4"/>
    <p:sldId id="3244" r:id="rId5"/>
    <p:sldId id="3240" r:id="rId6"/>
    <p:sldId id="3242" r:id="rId7"/>
    <p:sldId id="3243" r:id="rId8"/>
    <p:sldId id="3245" r:id="rId9"/>
    <p:sldId id="3246" r:id="rId10"/>
    <p:sldId id="3247" r:id="rId11"/>
    <p:sldId id="3248" r:id="rId12"/>
    <p:sldId id="3249" r:id="rId13"/>
    <p:sldId id="3250" r:id="rId14"/>
    <p:sldId id="3251" r:id="rId15"/>
    <p:sldId id="3252" r:id="rId16"/>
    <p:sldId id="3256" r:id="rId17"/>
    <p:sldId id="3255" r:id="rId18"/>
    <p:sldId id="3260" r:id="rId19"/>
    <p:sldId id="3258" r:id="rId20"/>
    <p:sldId id="3253" r:id="rId21"/>
    <p:sldId id="3257" r:id="rId22"/>
    <p:sldId id="3259" r:id="rId23"/>
    <p:sldId id="3261" r:id="rId24"/>
    <p:sldId id="3263" r:id="rId25"/>
    <p:sldId id="3262" r:id="rId26"/>
    <p:sldId id="3241" r:id="rId27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0C1"/>
    <a:srgbClr val="A6A6A6"/>
    <a:srgbClr val="E0E0E2"/>
    <a:srgbClr val="CE3184"/>
    <a:srgbClr val="87AE1F"/>
    <a:srgbClr val="02B8CD"/>
    <a:srgbClr val="2E7438"/>
    <a:srgbClr val="063A3C"/>
    <a:srgbClr val="0E1F0D"/>
    <a:srgbClr val="266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2986" autoAdjust="0"/>
  </p:normalViewPr>
  <p:slideViewPr>
    <p:cSldViewPr>
      <p:cViewPr varScale="1">
        <p:scale>
          <a:sx n="110" d="100"/>
          <a:sy n="110" d="100"/>
        </p:scale>
        <p:origin x="360" y="90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2020-9-28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71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422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965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109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187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645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91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972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479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27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3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754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36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385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480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300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71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14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44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630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14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272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005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71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8044" cy="723265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41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  <a:pPr/>
              <a:t>2020-9-28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34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iming>
    <p:tnLst>
      <p:par>
        <p:cTn id="1" dur="indefinite" restart="never" nodeType="tmRoot"/>
      </p:par>
    </p:tnLst>
  </p:timing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  <a:pPr/>
              <a:t>2020-9-28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8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.png"/><Relationship Id="rId7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1" y="5848573"/>
            <a:ext cx="12858751" cy="1384077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68735" y="0"/>
            <a:ext cx="5455840" cy="7232650"/>
          </a:xfrm>
          <a:custGeom>
            <a:avLst/>
            <a:gdLst>
              <a:gd name="connsiteX0" fmla="*/ 0 w 4773192"/>
              <a:gd name="connsiteY0" fmla="*/ 0 h 7232650"/>
              <a:gd name="connsiteX1" fmla="*/ 3224001 w 4773192"/>
              <a:gd name="connsiteY1" fmla="*/ 0 h 7232650"/>
              <a:gd name="connsiteX2" fmla="*/ 4773192 w 4773192"/>
              <a:gd name="connsiteY2" fmla="*/ 3648925 h 7232650"/>
              <a:gd name="connsiteX3" fmla="*/ 3250314 w 4773192"/>
              <a:gd name="connsiteY3" fmla="*/ 7232650 h 7232650"/>
              <a:gd name="connsiteX4" fmla="*/ 0 w 4773192"/>
              <a:gd name="connsiteY4" fmla="*/ 7232650 h 7232650"/>
              <a:gd name="connsiteX5" fmla="*/ 0 w 4773192"/>
              <a:gd name="connsiteY5" fmla="*/ 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3192" h="7232650">
                <a:moveTo>
                  <a:pt x="0" y="0"/>
                </a:moveTo>
                <a:lnTo>
                  <a:pt x="3224001" y="0"/>
                </a:lnTo>
                <a:lnTo>
                  <a:pt x="4773192" y="3648925"/>
                </a:lnTo>
                <a:lnTo>
                  <a:pt x="3250314" y="7232650"/>
                </a:lnTo>
                <a:lnTo>
                  <a:pt x="0" y="7232650"/>
                </a:lnTo>
                <a:lnTo>
                  <a:pt x="0" y="0"/>
                </a:lnTo>
                <a:close/>
              </a:path>
            </a:pathLst>
          </a:custGeom>
          <a:solidFill>
            <a:srgbClr val="E0E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-1" y="0"/>
            <a:ext cx="5455840" cy="7232650"/>
          </a:xfrm>
          <a:custGeom>
            <a:avLst/>
            <a:gdLst>
              <a:gd name="connsiteX0" fmla="*/ 0 w 4773192"/>
              <a:gd name="connsiteY0" fmla="*/ 0 h 7232650"/>
              <a:gd name="connsiteX1" fmla="*/ 3224001 w 4773192"/>
              <a:gd name="connsiteY1" fmla="*/ 0 h 7232650"/>
              <a:gd name="connsiteX2" fmla="*/ 4773192 w 4773192"/>
              <a:gd name="connsiteY2" fmla="*/ 3648925 h 7232650"/>
              <a:gd name="connsiteX3" fmla="*/ 3250314 w 4773192"/>
              <a:gd name="connsiteY3" fmla="*/ 7232650 h 7232650"/>
              <a:gd name="connsiteX4" fmla="*/ 0 w 4773192"/>
              <a:gd name="connsiteY4" fmla="*/ 7232650 h 7232650"/>
              <a:gd name="connsiteX5" fmla="*/ 0 w 4773192"/>
              <a:gd name="connsiteY5" fmla="*/ 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3192" h="7232650">
                <a:moveTo>
                  <a:pt x="0" y="0"/>
                </a:moveTo>
                <a:lnTo>
                  <a:pt x="3224001" y="0"/>
                </a:lnTo>
                <a:lnTo>
                  <a:pt x="4773192" y="3648925"/>
                </a:lnTo>
                <a:lnTo>
                  <a:pt x="3250314" y="7232650"/>
                </a:lnTo>
                <a:lnTo>
                  <a:pt x="0" y="72326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6561903" y="3844140"/>
            <a:ext cx="5472608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6501383" y="4811716"/>
            <a:ext cx="4546396" cy="375468"/>
            <a:chOff x="7400823" y="5235386"/>
            <a:chExt cx="4546396" cy="375468"/>
          </a:xfrm>
          <a:solidFill>
            <a:srgbClr val="0170C1"/>
          </a:solidFill>
        </p:grpSpPr>
        <p:grpSp>
          <p:nvGrpSpPr>
            <p:cNvPr id="25" name="组合 24"/>
            <p:cNvGrpSpPr/>
            <p:nvPr/>
          </p:nvGrpSpPr>
          <p:grpSpPr>
            <a:xfrm>
              <a:off x="7400823" y="5334987"/>
              <a:ext cx="217176" cy="217176"/>
              <a:chOff x="6562677" y="5465320"/>
              <a:chExt cx="458864" cy="458864"/>
            </a:xfrm>
            <a:grpFill/>
          </p:grpSpPr>
          <p:sp>
            <p:nvSpPr>
              <p:cNvPr id="31" name="椭圆 30"/>
              <p:cNvSpPr/>
              <p:nvPr/>
            </p:nvSpPr>
            <p:spPr>
              <a:xfrm>
                <a:off x="6562677" y="5465320"/>
                <a:ext cx="458864" cy="458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  <p:sp>
            <p:nvSpPr>
              <p:cNvPr id="32" name="Freeform 61"/>
              <p:cNvSpPr>
                <a:spLocks noChangeArrowheads="1"/>
              </p:cNvSpPr>
              <p:nvPr/>
            </p:nvSpPr>
            <p:spPr bwMode="auto">
              <a:xfrm>
                <a:off x="6686098" y="5467756"/>
                <a:ext cx="212014" cy="305827"/>
              </a:xfrm>
              <a:custGeom>
                <a:avLst/>
                <a:gdLst>
                  <a:gd name="T0" fmla="*/ 54282578 w 418"/>
                  <a:gd name="T1" fmla="*/ 36023527 h 602"/>
                  <a:gd name="T2" fmla="*/ 54282578 w 418"/>
                  <a:gd name="T3" fmla="*/ 36023527 h 602"/>
                  <a:gd name="T4" fmla="*/ 30330731 w 418"/>
                  <a:gd name="T5" fmla="*/ 62649550 h 602"/>
                  <a:gd name="T6" fmla="*/ 30330731 w 418"/>
                  <a:gd name="T7" fmla="*/ 71002968 h 602"/>
                  <a:gd name="T8" fmla="*/ 43217666 w 418"/>
                  <a:gd name="T9" fmla="*/ 71002968 h 602"/>
                  <a:gd name="T10" fmla="*/ 46862795 w 418"/>
                  <a:gd name="T11" fmla="*/ 74657633 h 602"/>
                  <a:gd name="T12" fmla="*/ 43217666 w 418"/>
                  <a:gd name="T13" fmla="*/ 78442719 h 602"/>
                  <a:gd name="T14" fmla="*/ 26685603 w 418"/>
                  <a:gd name="T15" fmla="*/ 78442719 h 602"/>
                  <a:gd name="T16" fmla="*/ 11064912 w 418"/>
                  <a:gd name="T17" fmla="*/ 78442719 h 602"/>
                  <a:gd name="T18" fmla="*/ 7289896 w 418"/>
                  <a:gd name="T19" fmla="*/ 74657633 h 602"/>
                  <a:gd name="T20" fmla="*/ 11064912 w 418"/>
                  <a:gd name="T21" fmla="*/ 71002968 h 602"/>
                  <a:gd name="T22" fmla="*/ 23040835 w 418"/>
                  <a:gd name="T23" fmla="*/ 71002968 h 602"/>
                  <a:gd name="T24" fmla="*/ 23040835 w 418"/>
                  <a:gd name="T25" fmla="*/ 62649550 h 602"/>
                  <a:gd name="T26" fmla="*/ 0 w 418"/>
                  <a:gd name="T27" fmla="*/ 36023527 h 602"/>
                  <a:gd name="T28" fmla="*/ 0 w 418"/>
                  <a:gd name="T29" fmla="*/ 36023527 h 602"/>
                  <a:gd name="T30" fmla="*/ 0 w 418"/>
                  <a:gd name="T31" fmla="*/ 36023527 h 602"/>
                  <a:gd name="T32" fmla="*/ 3644768 w 418"/>
                  <a:gd name="T33" fmla="*/ 32238441 h 602"/>
                  <a:gd name="T34" fmla="*/ 7289896 w 418"/>
                  <a:gd name="T35" fmla="*/ 36023527 h 602"/>
                  <a:gd name="T36" fmla="*/ 7289896 w 418"/>
                  <a:gd name="T37" fmla="*/ 36023527 h 602"/>
                  <a:gd name="T38" fmla="*/ 26685603 w 418"/>
                  <a:gd name="T39" fmla="*/ 55340580 h 602"/>
                  <a:gd name="T40" fmla="*/ 46862795 w 418"/>
                  <a:gd name="T41" fmla="*/ 36023527 h 602"/>
                  <a:gd name="T42" fmla="*/ 46862795 w 418"/>
                  <a:gd name="T43" fmla="*/ 36023527 h 602"/>
                  <a:gd name="T44" fmla="*/ 50637810 w 418"/>
                  <a:gd name="T45" fmla="*/ 32238441 h 602"/>
                  <a:gd name="T46" fmla="*/ 54282578 w 418"/>
                  <a:gd name="T47" fmla="*/ 36023527 h 602"/>
                  <a:gd name="T48" fmla="*/ 26685603 w 418"/>
                  <a:gd name="T49" fmla="*/ 48814495 h 602"/>
                  <a:gd name="T50" fmla="*/ 26685603 w 418"/>
                  <a:gd name="T51" fmla="*/ 48814495 h 602"/>
                  <a:gd name="T52" fmla="*/ 26685603 w 418"/>
                  <a:gd name="T53" fmla="*/ 48814495 h 602"/>
                  <a:gd name="T54" fmla="*/ 11975923 w 418"/>
                  <a:gd name="T55" fmla="*/ 34065774 h 602"/>
                  <a:gd name="T56" fmla="*/ 11975923 w 418"/>
                  <a:gd name="T57" fmla="*/ 14748721 h 602"/>
                  <a:gd name="T58" fmla="*/ 26685603 w 418"/>
                  <a:gd name="T59" fmla="*/ 0 h 602"/>
                  <a:gd name="T60" fmla="*/ 26685603 w 418"/>
                  <a:gd name="T61" fmla="*/ 0 h 602"/>
                  <a:gd name="T62" fmla="*/ 41395282 w 418"/>
                  <a:gd name="T63" fmla="*/ 14748721 h 602"/>
                  <a:gd name="T64" fmla="*/ 41395282 w 418"/>
                  <a:gd name="T65" fmla="*/ 34065774 h 602"/>
                  <a:gd name="T66" fmla="*/ 26685603 w 418"/>
                  <a:gd name="T67" fmla="*/ 48814495 h 6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18" h="602">
                    <a:moveTo>
                      <a:pt x="417" y="276"/>
                    </a:moveTo>
                    <a:lnTo>
                      <a:pt x="417" y="276"/>
                    </a:lnTo>
                    <a:cubicBezTo>
                      <a:pt x="417" y="382"/>
                      <a:pt x="339" y="466"/>
                      <a:pt x="233" y="480"/>
                    </a:cubicBezTo>
                    <a:cubicBezTo>
                      <a:pt x="233" y="544"/>
                      <a:pt x="233" y="544"/>
                      <a:pt x="233" y="544"/>
                    </a:cubicBezTo>
                    <a:cubicBezTo>
                      <a:pt x="332" y="544"/>
                      <a:pt x="332" y="544"/>
                      <a:pt x="332" y="544"/>
                    </a:cubicBezTo>
                    <a:cubicBezTo>
                      <a:pt x="346" y="544"/>
                      <a:pt x="360" y="558"/>
                      <a:pt x="360" y="572"/>
                    </a:cubicBezTo>
                    <a:cubicBezTo>
                      <a:pt x="360" y="594"/>
                      <a:pt x="346" y="601"/>
                      <a:pt x="332" y="601"/>
                    </a:cubicBezTo>
                    <a:cubicBezTo>
                      <a:pt x="205" y="601"/>
                      <a:pt x="205" y="601"/>
                      <a:pt x="205" y="601"/>
                    </a:cubicBezTo>
                    <a:cubicBezTo>
                      <a:pt x="85" y="601"/>
                      <a:pt x="85" y="601"/>
                      <a:pt x="85" y="601"/>
                    </a:cubicBezTo>
                    <a:cubicBezTo>
                      <a:pt x="71" y="601"/>
                      <a:pt x="56" y="594"/>
                      <a:pt x="56" y="572"/>
                    </a:cubicBezTo>
                    <a:cubicBezTo>
                      <a:pt x="56" y="558"/>
                      <a:pt x="71" y="544"/>
                      <a:pt x="85" y="544"/>
                    </a:cubicBezTo>
                    <a:cubicBezTo>
                      <a:pt x="177" y="544"/>
                      <a:pt x="177" y="544"/>
                      <a:pt x="177" y="544"/>
                    </a:cubicBezTo>
                    <a:cubicBezTo>
                      <a:pt x="177" y="480"/>
                      <a:pt x="177" y="480"/>
                      <a:pt x="177" y="480"/>
                    </a:cubicBezTo>
                    <a:cubicBezTo>
                      <a:pt x="78" y="466"/>
                      <a:pt x="0" y="382"/>
                      <a:pt x="0" y="276"/>
                    </a:cubicBezTo>
                    <a:cubicBezTo>
                      <a:pt x="0" y="254"/>
                      <a:pt x="14" y="247"/>
                      <a:pt x="28" y="247"/>
                    </a:cubicBezTo>
                    <a:cubicBezTo>
                      <a:pt x="42" y="247"/>
                      <a:pt x="56" y="254"/>
                      <a:pt x="56" y="276"/>
                    </a:cubicBezTo>
                    <a:cubicBezTo>
                      <a:pt x="56" y="353"/>
                      <a:pt x="127" y="424"/>
                      <a:pt x="205" y="424"/>
                    </a:cubicBezTo>
                    <a:cubicBezTo>
                      <a:pt x="290" y="424"/>
                      <a:pt x="360" y="353"/>
                      <a:pt x="360" y="276"/>
                    </a:cubicBezTo>
                    <a:cubicBezTo>
                      <a:pt x="360" y="254"/>
                      <a:pt x="367" y="247"/>
                      <a:pt x="389" y="247"/>
                    </a:cubicBezTo>
                    <a:cubicBezTo>
                      <a:pt x="403" y="247"/>
                      <a:pt x="417" y="254"/>
                      <a:pt x="417" y="276"/>
                    </a:cubicBezTo>
                    <a:close/>
                    <a:moveTo>
                      <a:pt x="205" y="374"/>
                    </a:moveTo>
                    <a:lnTo>
                      <a:pt x="205" y="374"/>
                    </a:lnTo>
                    <a:cubicBezTo>
                      <a:pt x="141" y="374"/>
                      <a:pt x="92" y="325"/>
                      <a:pt x="92" y="261"/>
                    </a:cubicBezTo>
                    <a:cubicBezTo>
                      <a:pt x="92" y="113"/>
                      <a:pt x="92" y="113"/>
                      <a:pt x="92" y="113"/>
                    </a:cubicBezTo>
                    <a:cubicBezTo>
                      <a:pt x="92" y="49"/>
                      <a:pt x="141" y="0"/>
                      <a:pt x="205" y="0"/>
                    </a:cubicBezTo>
                    <a:cubicBezTo>
                      <a:pt x="269" y="0"/>
                      <a:pt x="318" y="49"/>
                      <a:pt x="318" y="113"/>
                    </a:cubicBezTo>
                    <a:cubicBezTo>
                      <a:pt x="318" y="261"/>
                      <a:pt x="318" y="261"/>
                      <a:pt x="318" y="261"/>
                    </a:cubicBezTo>
                    <a:cubicBezTo>
                      <a:pt x="318" y="325"/>
                      <a:pt x="269" y="374"/>
                      <a:pt x="205" y="3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endParaRPr lang="en-US" dirty="0">
                  <a:latin typeface="Lato Ligh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9633071" y="5334987"/>
              <a:ext cx="217176" cy="217176"/>
              <a:chOff x="9007403" y="5465320"/>
              <a:chExt cx="458864" cy="458864"/>
            </a:xfrm>
            <a:grpFill/>
          </p:grpSpPr>
          <p:sp>
            <p:nvSpPr>
              <p:cNvPr id="29" name="椭圆 28"/>
              <p:cNvSpPr/>
              <p:nvPr/>
            </p:nvSpPr>
            <p:spPr>
              <a:xfrm>
                <a:off x="9007403" y="5465320"/>
                <a:ext cx="458864" cy="458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Freeform 66"/>
              <p:cNvSpPr>
                <a:spLocks noChangeArrowheads="1"/>
              </p:cNvSpPr>
              <p:nvPr/>
            </p:nvSpPr>
            <p:spPr bwMode="auto">
              <a:xfrm>
                <a:off x="9159547" y="5467754"/>
                <a:ext cx="305747" cy="305827"/>
              </a:xfrm>
              <a:custGeom>
                <a:avLst/>
                <a:gdLst>
                  <a:gd name="T0" fmla="*/ 43 w 454"/>
                  <a:gd name="T1" fmla="*/ 325 h 453"/>
                  <a:gd name="T2" fmla="*/ 43 w 454"/>
                  <a:gd name="T3" fmla="*/ 325 h 453"/>
                  <a:gd name="T4" fmla="*/ 283 w 454"/>
                  <a:gd name="T5" fmla="*/ 92 h 453"/>
                  <a:gd name="T6" fmla="*/ 361 w 454"/>
                  <a:gd name="T7" fmla="*/ 169 h 453"/>
                  <a:gd name="T8" fmla="*/ 127 w 454"/>
                  <a:gd name="T9" fmla="*/ 410 h 453"/>
                  <a:gd name="T10" fmla="*/ 43 w 454"/>
                  <a:gd name="T11" fmla="*/ 325 h 453"/>
                  <a:gd name="T12" fmla="*/ 361 w 454"/>
                  <a:gd name="T13" fmla="*/ 7 h 453"/>
                  <a:gd name="T14" fmla="*/ 361 w 454"/>
                  <a:gd name="T15" fmla="*/ 7 h 453"/>
                  <a:gd name="T16" fmla="*/ 403 w 454"/>
                  <a:gd name="T17" fmla="*/ 7 h 453"/>
                  <a:gd name="T18" fmla="*/ 446 w 454"/>
                  <a:gd name="T19" fmla="*/ 49 h 453"/>
                  <a:gd name="T20" fmla="*/ 446 w 454"/>
                  <a:gd name="T21" fmla="*/ 92 h 453"/>
                  <a:gd name="T22" fmla="*/ 382 w 454"/>
                  <a:gd name="T23" fmla="*/ 148 h 453"/>
                  <a:gd name="T24" fmla="*/ 304 w 454"/>
                  <a:gd name="T25" fmla="*/ 71 h 453"/>
                  <a:gd name="T26" fmla="*/ 361 w 454"/>
                  <a:gd name="T27" fmla="*/ 7 h 453"/>
                  <a:gd name="T28" fmla="*/ 0 w 454"/>
                  <a:gd name="T29" fmla="*/ 452 h 453"/>
                  <a:gd name="T30" fmla="*/ 0 w 454"/>
                  <a:gd name="T31" fmla="*/ 452 h 453"/>
                  <a:gd name="T32" fmla="*/ 22 w 454"/>
                  <a:gd name="T33" fmla="*/ 346 h 453"/>
                  <a:gd name="T34" fmla="*/ 106 w 454"/>
                  <a:gd name="T35" fmla="*/ 424 h 453"/>
                  <a:gd name="T36" fmla="*/ 0 w 454"/>
                  <a:gd name="T37" fmla="*/ 45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4" h="453">
                    <a:moveTo>
                      <a:pt x="43" y="325"/>
                    </a:moveTo>
                    <a:lnTo>
                      <a:pt x="43" y="325"/>
                    </a:lnTo>
                    <a:cubicBezTo>
                      <a:pt x="283" y="92"/>
                      <a:pt x="283" y="92"/>
                      <a:pt x="283" y="92"/>
                    </a:cubicBezTo>
                    <a:cubicBezTo>
                      <a:pt x="361" y="169"/>
                      <a:pt x="361" y="169"/>
                      <a:pt x="361" y="169"/>
                    </a:cubicBezTo>
                    <a:cubicBezTo>
                      <a:pt x="127" y="410"/>
                      <a:pt x="127" y="410"/>
                      <a:pt x="127" y="410"/>
                    </a:cubicBezTo>
                    <a:lnTo>
                      <a:pt x="43" y="325"/>
                    </a:lnTo>
                    <a:close/>
                    <a:moveTo>
                      <a:pt x="361" y="7"/>
                    </a:moveTo>
                    <a:lnTo>
                      <a:pt x="361" y="7"/>
                    </a:lnTo>
                    <a:cubicBezTo>
                      <a:pt x="375" y="0"/>
                      <a:pt x="389" y="0"/>
                      <a:pt x="403" y="7"/>
                    </a:cubicBezTo>
                    <a:cubicBezTo>
                      <a:pt x="446" y="49"/>
                      <a:pt x="446" y="49"/>
                      <a:pt x="446" y="49"/>
                    </a:cubicBezTo>
                    <a:cubicBezTo>
                      <a:pt x="453" y="64"/>
                      <a:pt x="453" y="78"/>
                      <a:pt x="446" y="92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04" y="71"/>
                      <a:pt x="304" y="71"/>
                      <a:pt x="304" y="71"/>
                    </a:cubicBezTo>
                    <a:lnTo>
                      <a:pt x="361" y="7"/>
                    </a:lnTo>
                    <a:close/>
                    <a:moveTo>
                      <a:pt x="0" y="452"/>
                    </a:moveTo>
                    <a:lnTo>
                      <a:pt x="0" y="452"/>
                    </a:lnTo>
                    <a:cubicBezTo>
                      <a:pt x="22" y="346"/>
                      <a:pt x="22" y="346"/>
                      <a:pt x="22" y="346"/>
                    </a:cubicBezTo>
                    <a:cubicBezTo>
                      <a:pt x="106" y="424"/>
                      <a:pt x="106" y="424"/>
                      <a:pt x="106" y="424"/>
                    </a:cubicBezTo>
                    <a:lnTo>
                      <a:pt x="0" y="4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Lato Light"/>
                </a:endParaRPr>
              </a:p>
            </p:txBody>
          </p:sp>
        </p:grpSp>
        <p:sp>
          <p:nvSpPr>
            <p:cNvPr id="27" name="TextBox 10"/>
            <p:cNvSpPr txBox="1"/>
            <p:nvPr/>
          </p:nvSpPr>
          <p:spPr>
            <a:xfrm>
              <a:off x="7710129" y="5264605"/>
              <a:ext cx="1754326" cy="34624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>
                <a:buNone/>
              </a:pPr>
              <a:r>
                <a:rPr lang="zh-CN" altLang="en-US" cap="all" dirty="0">
                  <a:solidFill>
                    <a:srgbClr val="0170C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汇报</a:t>
              </a:r>
              <a:r>
                <a:rPr lang="zh-CN" altLang="en-US" cap="all" dirty="0" smtClean="0">
                  <a:solidFill>
                    <a:srgbClr val="0170C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人：王英力</a:t>
              </a:r>
              <a:endParaRPr lang="zh-CN" altLang="en-US" cap="all" dirty="0">
                <a:solidFill>
                  <a:srgbClr val="01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TextBox 10"/>
            <p:cNvSpPr txBox="1"/>
            <p:nvPr/>
          </p:nvSpPr>
          <p:spPr>
            <a:xfrm>
              <a:off x="9840232" y="5235386"/>
              <a:ext cx="2106987" cy="34624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>
                <a:buNone/>
              </a:pPr>
              <a:r>
                <a:rPr lang="zh-CN" altLang="en-US" cap="all" dirty="0" smtClean="0">
                  <a:solidFill>
                    <a:srgbClr val="0170C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时间：</a:t>
              </a:r>
              <a:r>
                <a:rPr lang="en-US" altLang="zh-CN" cap="all" dirty="0" smtClean="0">
                  <a:solidFill>
                    <a:srgbClr val="0170C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2020-09-28</a:t>
              </a:r>
              <a:endParaRPr lang="zh-CN" altLang="en-US" cap="all" dirty="0">
                <a:solidFill>
                  <a:srgbClr val="01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10"/>
          <p:cNvSpPr txBox="1"/>
          <p:nvPr/>
        </p:nvSpPr>
        <p:spPr>
          <a:xfrm>
            <a:off x="6184016" y="2715498"/>
            <a:ext cx="6242735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4000" b="1" cap="all" dirty="0" smtClean="0">
                <a:solidFill>
                  <a:srgbClr val="0170C1"/>
                </a:solidFill>
                <a:latin typeface="+mj-ea"/>
                <a:ea typeface="+mj-ea"/>
                <a:cs typeface="Arial" panose="020B0604020202020204" pitchFamily="34" charset="0"/>
              </a:rPr>
              <a:t>EPC</a:t>
            </a:r>
            <a:r>
              <a:rPr lang="zh-CN" altLang="en-US" sz="4000" b="1" cap="all" dirty="0" smtClean="0">
                <a:solidFill>
                  <a:srgbClr val="0170C1"/>
                </a:solidFill>
                <a:latin typeface="+mj-ea"/>
                <a:ea typeface="+mj-ea"/>
                <a:cs typeface="Arial" panose="020B0604020202020204" pitchFamily="34" charset="0"/>
              </a:rPr>
              <a:t>（双费率）项目培训会</a:t>
            </a:r>
            <a:endParaRPr lang="zh-CN" altLang="en-US" sz="4000" b="1" cap="all" dirty="0">
              <a:solidFill>
                <a:srgbClr val="0170C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6501383" y="3902580"/>
            <a:ext cx="41208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cap="all" dirty="0" smtClean="0">
                <a:solidFill>
                  <a:srgbClr val="063A3C"/>
                </a:solidFill>
                <a:cs typeface="Arial" panose="020B0604020202020204" pitchFamily="34" charset="0"/>
              </a:rPr>
              <a:t>专业、务实、高效、创新</a:t>
            </a:r>
            <a:endParaRPr lang="zh-CN" altLang="en-US" sz="1800" cap="all" dirty="0">
              <a:solidFill>
                <a:srgbClr val="063A3C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6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25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26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1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1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10"/>
                                </p:stCondLst>
                                <p:childTnLst>
                                  <p:par>
                                    <p:cTn id="3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10"/>
                                </p:stCondLst>
                                <p:childTnLst>
                                  <p:par>
                                    <p:cTn id="4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7" grpId="0" animBg="1"/>
          <p:bldP spid="13" grpId="0" animBg="1"/>
          <p:bldP spid="10" grpId="0" animBg="1"/>
          <p:bldP spid="33" grpId="0"/>
          <p:bldP spid="20" grpId="0"/>
          <p:bldP spid="2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1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1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10"/>
                                </p:stCondLst>
                                <p:childTnLst>
                                  <p:par>
                                    <p:cTn id="3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10"/>
                                </p:stCondLst>
                                <p:childTnLst>
                                  <p:par>
                                    <p:cTn id="4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7" grpId="0" animBg="1"/>
          <p:bldP spid="13" grpId="0" animBg="1"/>
          <p:bldP spid="10" grpId="0" animBg="1"/>
          <p:bldP spid="33" grpId="0"/>
          <p:bldP spid="20" grpId="0"/>
          <p:bldP spid="20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719" y="682461"/>
            <a:ext cx="12673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相关内容代理均可根据实际情况进行编辑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30" y="1888133"/>
            <a:ext cx="12385090" cy="49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719" y="682461"/>
            <a:ext cx="12673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最重要的是评分办法的选择，我们提供了一个模板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19" y="1168053"/>
            <a:ext cx="11011489" cy="5832648"/>
          </a:xfrm>
          <a:prstGeom prst="rect">
            <a:avLst/>
          </a:prstGeom>
        </p:spPr>
      </p:pic>
      <p:sp>
        <p:nvSpPr>
          <p:cNvPr id="4" name="矩形 3">
            <a:hlinkClick r:id="rId5" action="ppaction://hlinksldjump"/>
          </p:cNvPr>
          <p:cNvSpPr/>
          <p:nvPr/>
        </p:nvSpPr>
        <p:spPr>
          <a:xfrm>
            <a:off x="11613951" y="6136605"/>
            <a:ext cx="1152128" cy="792088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8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567" y="808013"/>
            <a:ext cx="12673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代理可以在这个模板的基础上增、删、改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增：可以添加同级项或子项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en-US" altLang="zh-CN" b="1" dirty="0">
                <a:latin typeface="+mn-ea"/>
                <a:ea typeface="+mn-ea"/>
              </a:rPr>
              <a:t> </a:t>
            </a:r>
            <a:r>
              <a:rPr lang="en-US" altLang="zh-CN" b="1" dirty="0" smtClean="0">
                <a:latin typeface="+mn-ea"/>
                <a:ea typeface="+mn-ea"/>
              </a:rPr>
              <a:t>      </a:t>
            </a:r>
            <a:r>
              <a:rPr lang="zh-CN" altLang="en-US" b="1" dirty="0" smtClean="0">
                <a:latin typeface="+mn-ea"/>
                <a:ea typeface="+mn-ea"/>
              </a:rPr>
              <a:t>（右键即可）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03" y="2275591"/>
            <a:ext cx="3657600" cy="2124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893" y="1672109"/>
            <a:ext cx="6904062" cy="36607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61223" y="577656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代理可以编辑的为评审标题，评审标准，以及分值，若评分项为合格制则不考虑分值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3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567" y="808013"/>
            <a:ext cx="12673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代理可以在这个模板的基础上增、删、改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r>
              <a:rPr lang="zh-CN" altLang="en-US" b="1" dirty="0">
                <a:latin typeface="+mn-ea"/>
                <a:ea typeface="+mn-ea"/>
              </a:rPr>
              <a:t>删</a:t>
            </a:r>
            <a:r>
              <a:rPr lang="zh-CN" altLang="en-US" b="1" dirty="0" smtClean="0">
                <a:latin typeface="+mn-ea"/>
                <a:ea typeface="+mn-ea"/>
              </a:rPr>
              <a:t>：不建议代理直接删除评分项，                                改：可以修改评审标题评审标准以及分值范围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en-US" altLang="zh-CN" b="1" dirty="0">
                <a:latin typeface="+mn-ea"/>
                <a:ea typeface="+mn-ea"/>
              </a:rPr>
              <a:t> </a:t>
            </a:r>
            <a:r>
              <a:rPr lang="en-US" altLang="zh-CN" b="1" dirty="0" smtClean="0">
                <a:latin typeface="+mn-ea"/>
                <a:ea typeface="+mn-ea"/>
              </a:rPr>
              <a:t>      </a:t>
            </a:r>
            <a:r>
              <a:rPr lang="zh-CN" altLang="en-US" b="1" dirty="0" smtClean="0">
                <a:latin typeface="+mn-ea"/>
                <a:ea typeface="+mn-ea"/>
              </a:rPr>
              <a:t>可以针对评分项选择是否启用</a:t>
            </a:r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61223" y="97554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791" y="2377673"/>
            <a:ext cx="1571625" cy="2752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199" y="2155679"/>
            <a:ext cx="7737872" cy="35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735" y="1049439"/>
            <a:ext cx="11161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尤其对于一些特殊的节点，代理</a:t>
            </a:r>
            <a:r>
              <a:rPr lang="zh-CN" altLang="en-US" b="1" dirty="0">
                <a:latin typeface="+mn-ea"/>
                <a:ea typeface="+mn-ea"/>
              </a:rPr>
              <a:t>可以</a:t>
            </a:r>
            <a:r>
              <a:rPr lang="zh-CN" altLang="en-US" b="1" dirty="0" smtClean="0">
                <a:latin typeface="+mn-ea"/>
                <a:ea typeface="+mn-ea"/>
              </a:rPr>
              <a:t>进行编辑，但是不能删除，只能选择是否启用，防止代理手误删除后无法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再次添加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903" y="3616325"/>
            <a:ext cx="6076950" cy="1514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911" y="5416525"/>
            <a:ext cx="5676900" cy="152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6887" y="1825650"/>
            <a:ext cx="6610350" cy="1504950"/>
          </a:xfrm>
          <a:prstGeom prst="rect">
            <a:avLst/>
          </a:prstGeom>
        </p:spPr>
      </p:pic>
      <p:sp>
        <p:nvSpPr>
          <p:cNvPr id="7" name="矩形 6">
            <a:hlinkClick r:id="rId7" action="ppaction://hlinksldjump"/>
          </p:cNvPr>
          <p:cNvSpPr/>
          <p:nvPr/>
        </p:nvSpPr>
        <p:spPr>
          <a:xfrm>
            <a:off x="2540943" y="3832349"/>
            <a:ext cx="3240360" cy="216024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hlinkClick r:id="rId8" action="ppaction://hlinksldjump"/>
          </p:cNvPr>
          <p:cNvSpPr/>
          <p:nvPr/>
        </p:nvSpPr>
        <p:spPr>
          <a:xfrm>
            <a:off x="2540943" y="5848573"/>
            <a:ext cx="3312368" cy="36004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8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735" y="1049439"/>
            <a:ext cx="11161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03" y="1082274"/>
            <a:ext cx="10753943" cy="40671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2711" y="5488533"/>
            <a:ext cx="10153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市场考核分，目前已与建委的信用考核进行对接，评标时可直接点击考核分查询，系统会自动获取该单位的市场考核分。</a:t>
            </a:r>
            <a:endParaRPr lang="en-US" altLang="zh-CN" dirty="0" smtClean="0"/>
          </a:p>
          <a:p>
            <a:r>
              <a:rPr lang="zh-CN" altLang="en-US" dirty="0" smtClean="0"/>
              <a:t>注：市场考核分的算分规则只针对联合体单位。</a:t>
            </a:r>
            <a:endParaRPr lang="zh-CN" altLang="en-US" dirty="0"/>
          </a:p>
        </p:txBody>
      </p:sp>
      <p:sp>
        <p:nvSpPr>
          <p:cNvPr id="4" name="矩形 3">
            <a:hlinkClick r:id="rId5" action="ppaction://hlinksldjump"/>
          </p:cNvPr>
          <p:cNvSpPr/>
          <p:nvPr/>
        </p:nvSpPr>
        <p:spPr>
          <a:xfrm>
            <a:off x="10605839" y="6208613"/>
            <a:ext cx="1368152" cy="576064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7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519603" y="3832349"/>
            <a:ext cx="11161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因为是</a:t>
            </a:r>
            <a:r>
              <a:rPr lang="zh-CN" altLang="en-US" b="1" dirty="0">
                <a:latin typeface="+mn-ea"/>
                <a:ea typeface="+mn-ea"/>
              </a:rPr>
              <a:t>双</a:t>
            </a:r>
            <a:r>
              <a:rPr lang="zh-CN" altLang="en-US" b="1" dirty="0" smtClean="0">
                <a:latin typeface="+mn-ea"/>
                <a:ea typeface="+mn-ea"/>
              </a:rPr>
              <a:t>费率报价，所以我们分别提供了施工部分报价和设计部分报价，并且这两条评分项是必须启用的，所以系统不提供启用不启用的选择框，以防代理选错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19" y="1960141"/>
            <a:ext cx="1087320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8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11" y="880021"/>
            <a:ext cx="3933980" cy="61517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183" y="957675"/>
            <a:ext cx="3672408" cy="34708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655" y="964059"/>
            <a:ext cx="3312368" cy="346446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701183" y="4840461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其中，施工部分提供了两个基准价的计算方法：有效范围平均法，加权平均法，代理可根据项目选择采用哪种</a:t>
            </a:r>
            <a:r>
              <a:rPr lang="zh-CN" altLang="en-US" b="1" dirty="0" smtClean="0">
                <a:latin typeface="+mn-ea"/>
              </a:rPr>
              <a:t>计算方法</a:t>
            </a:r>
            <a:endParaRPr lang="en-US" altLang="zh-CN" b="1" dirty="0" smtClean="0">
              <a:latin typeface="+mn-ea"/>
            </a:endParaRPr>
          </a:p>
          <a:p>
            <a:endParaRPr lang="en-US" altLang="zh-CN" b="1" dirty="0">
              <a:latin typeface="+mn-ea"/>
            </a:endParaRPr>
          </a:p>
          <a:p>
            <a:r>
              <a:rPr lang="zh-CN" altLang="en-US" dirty="0"/>
              <a:t>报价得分的计算参数也是可以修改的</a:t>
            </a:r>
          </a:p>
          <a:p>
            <a:endParaRPr lang="en-US" altLang="zh-CN" b="1" dirty="0">
              <a:latin typeface="+mn-ea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253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6452859" y="1061534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技术部分提供了一个</a:t>
            </a:r>
            <a:r>
              <a:rPr lang="zh-CN" altLang="en-US" b="1" dirty="0">
                <a:latin typeface="+mn-ea"/>
                <a:ea typeface="+mn-ea"/>
              </a:rPr>
              <a:t>基准</a:t>
            </a:r>
            <a:r>
              <a:rPr lang="zh-CN" altLang="en-US" b="1" dirty="0" smtClean="0">
                <a:latin typeface="+mn-ea"/>
                <a:ea typeface="+mn-ea"/>
              </a:rPr>
              <a:t>价的计算方法：平均法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23" y="808013"/>
            <a:ext cx="5695950" cy="2933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60" y="3741713"/>
            <a:ext cx="5562600" cy="1485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00103" y="4404207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报价得分的计算参数也是可以修改的</a:t>
            </a:r>
            <a:endParaRPr lang="zh-CN" altLang="en-US" dirty="0"/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11037887" y="5920581"/>
            <a:ext cx="1584176" cy="72008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6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735" y="1049439"/>
            <a:ext cx="12673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开标的流程都与正常的项目一样，开标时唱标单界面是按照代理选择的项进行唱标的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4799" y="396157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84759" y="4336405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9" y="1528093"/>
            <a:ext cx="12459007" cy="46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695" y="1008213"/>
            <a:ext cx="1238537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按代理的操作流程，我将按照项目登记，招标公告制作，招标文件制作</a:t>
            </a:r>
            <a:r>
              <a:rPr lang="zh-CN" altLang="en-US" b="1" dirty="0">
                <a:latin typeface="+mn-ea"/>
                <a:ea typeface="+mn-ea"/>
              </a:rPr>
              <a:t>，</a:t>
            </a:r>
            <a:r>
              <a:rPr lang="zh-CN" altLang="en-US" b="1" dirty="0" smtClean="0">
                <a:latin typeface="+mn-ea"/>
                <a:ea typeface="+mn-ea"/>
              </a:rPr>
              <a:t>开标时唱标界面以及标后工作，给各位代理讲解一下设计施工总承包</a:t>
            </a:r>
            <a:r>
              <a:rPr lang="zh-CN" altLang="en-US" b="1" dirty="0">
                <a:latin typeface="+mn-ea"/>
                <a:ea typeface="+mn-ea"/>
              </a:rPr>
              <a:t>（双费率报价模式</a:t>
            </a:r>
            <a:r>
              <a:rPr lang="zh-CN" altLang="en-US" b="1" dirty="0" smtClean="0">
                <a:latin typeface="+mn-ea"/>
                <a:ea typeface="+mn-ea"/>
              </a:rPr>
              <a:t>）的注意事项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r>
              <a:rPr lang="en-US" altLang="zh-CN" b="1" dirty="0" smtClean="0">
                <a:latin typeface="+mn-ea"/>
                <a:ea typeface="+mn-ea"/>
              </a:rPr>
              <a:t>               </a:t>
            </a:r>
            <a:r>
              <a:rPr lang="zh-CN" altLang="en-US" b="1" dirty="0" smtClean="0">
                <a:latin typeface="+mn-ea"/>
                <a:ea typeface="+mn-ea"/>
              </a:rPr>
              <a:t>项目登记（交易分类码）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r>
              <a:rPr lang="en-US" altLang="zh-CN" b="1" dirty="0" smtClean="0">
                <a:latin typeface="+mn-ea"/>
                <a:ea typeface="+mn-ea"/>
              </a:rPr>
              <a:t>              </a:t>
            </a:r>
          </a:p>
          <a:p>
            <a:r>
              <a:rPr lang="en-US" altLang="zh-CN" b="1" dirty="0">
                <a:latin typeface="+mn-ea"/>
                <a:ea typeface="+mn-ea"/>
              </a:rPr>
              <a:t> </a:t>
            </a:r>
            <a:r>
              <a:rPr lang="en-US" altLang="zh-CN" b="1" dirty="0" smtClean="0">
                <a:latin typeface="+mn-ea"/>
                <a:ea typeface="+mn-ea"/>
              </a:rPr>
              <a:t>              </a:t>
            </a:r>
            <a:r>
              <a:rPr lang="zh-CN" altLang="en-US" b="1" dirty="0" smtClean="0">
                <a:latin typeface="+mn-ea"/>
                <a:ea typeface="+mn-ea"/>
              </a:rPr>
              <a:t>招标公告（标段划分）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r>
              <a:rPr lang="en-US" altLang="zh-CN" b="1" dirty="0">
                <a:latin typeface="+mn-ea"/>
                <a:ea typeface="+mn-ea"/>
              </a:rPr>
              <a:t> </a:t>
            </a:r>
            <a:r>
              <a:rPr lang="en-US" altLang="zh-CN" b="1" dirty="0" smtClean="0">
                <a:latin typeface="+mn-ea"/>
                <a:ea typeface="+mn-ea"/>
              </a:rPr>
              <a:t>              </a:t>
            </a:r>
            <a:r>
              <a:rPr lang="zh-CN" altLang="en-US" b="1" dirty="0" smtClean="0">
                <a:latin typeface="+mn-ea"/>
                <a:ea typeface="+mn-ea"/>
              </a:rPr>
              <a:t>招标文件（招标文件模板可修改权限高，评分办法的编辑）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r>
              <a:rPr lang="en-US" altLang="zh-CN" b="1" dirty="0">
                <a:latin typeface="+mn-ea"/>
                <a:ea typeface="+mn-ea"/>
              </a:rPr>
              <a:t> </a:t>
            </a:r>
            <a:r>
              <a:rPr lang="en-US" altLang="zh-CN" b="1" dirty="0" smtClean="0">
                <a:latin typeface="+mn-ea"/>
                <a:ea typeface="+mn-ea"/>
              </a:rPr>
              <a:t>              </a:t>
            </a:r>
            <a:r>
              <a:rPr lang="zh-CN" altLang="en-US" b="1" dirty="0" smtClean="0">
                <a:latin typeface="+mn-ea"/>
                <a:ea typeface="+mn-ea"/>
              </a:rPr>
              <a:t>网上开标（</a:t>
            </a:r>
            <a:r>
              <a:rPr lang="zh-CN" altLang="en-US" b="1" dirty="0">
                <a:latin typeface="+mn-ea"/>
                <a:ea typeface="+mn-ea"/>
              </a:rPr>
              <a:t>唱标单的</a:t>
            </a:r>
            <a:r>
              <a:rPr lang="zh-CN" altLang="en-US" b="1" dirty="0" smtClean="0">
                <a:latin typeface="+mn-ea"/>
                <a:ea typeface="+mn-ea"/>
              </a:rPr>
              <a:t>内容）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sz="1600" b="1" dirty="0">
              <a:latin typeface="+mn-ea"/>
              <a:ea typeface="+mn-ea"/>
            </a:endParaRPr>
          </a:p>
          <a:p>
            <a:endParaRPr lang="en-US" altLang="zh-CN" sz="1600" b="1" dirty="0" smtClean="0">
              <a:latin typeface="+mn-ea"/>
              <a:ea typeface="+mn-ea"/>
            </a:endParaRPr>
          </a:p>
          <a:p>
            <a:r>
              <a:rPr lang="en-US" altLang="zh-CN" sz="1600" b="1" dirty="0">
                <a:latin typeface="+mn-ea"/>
                <a:ea typeface="+mn-ea"/>
              </a:rPr>
              <a:t> </a:t>
            </a:r>
            <a:r>
              <a:rPr lang="en-US" altLang="zh-CN" sz="1600" b="1" dirty="0" smtClean="0">
                <a:latin typeface="+mn-ea"/>
                <a:ea typeface="+mn-ea"/>
              </a:rPr>
              <a:t>                </a:t>
            </a:r>
            <a:r>
              <a:rPr lang="zh-CN" altLang="en-US" sz="1600" b="1" dirty="0" smtClean="0">
                <a:latin typeface="+mn-ea"/>
                <a:ea typeface="+mn-ea"/>
              </a:rPr>
              <a:t>网上评标  （报表）</a:t>
            </a:r>
            <a:endParaRPr lang="en-US" altLang="zh-CN" sz="1600" b="1" dirty="0" smtClean="0">
              <a:latin typeface="+mn-ea"/>
              <a:ea typeface="+mn-ea"/>
            </a:endParaRPr>
          </a:p>
          <a:p>
            <a:endParaRPr lang="en-US" altLang="zh-CN" sz="1600" b="1" dirty="0">
              <a:latin typeface="+mn-ea"/>
              <a:ea typeface="+mn-ea"/>
            </a:endParaRPr>
          </a:p>
          <a:p>
            <a:endParaRPr lang="en-US" altLang="zh-CN" sz="1600" b="1" dirty="0" smtClean="0">
              <a:latin typeface="+mn-ea"/>
              <a:ea typeface="+mn-ea"/>
            </a:endParaRPr>
          </a:p>
          <a:p>
            <a:r>
              <a:rPr lang="en-US" altLang="zh-CN" sz="1600" b="1" dirty="0">
                <a:latin typeface="+mn-ea"/>
                <a:ea typeface="+mn-ea"/>
              </a:rPr>
              <a:t> </a:t>
            </a:r>
            <a:r>
              <a:rPr lang="en-US" altLang="zh-CN" sz="1600" b="1" dirty="0" smtClean="0">
                <a:latin typeface="+mn-ea"/>
                <a:ea typeface="+mn-ea"/>
              </a:rPr>
              <a:t>                </a:t>
            </a:r>
            <a:r>
              <a:rPr lang="zh-CN" altLang="en-US" sz="1600" b="1" dirty="0" smtClean="0">
                <a:latin typeface="+mn-ea"/>
                <a:ea typeface="+mn-ea"/>
              </a:rPr>
              <a:t>标后业务（预中标公示）</a:t>
            </a:r>
            <a:endParaRPr lang="en-US" altLang="zh-CN" sz="1600" dirty="0"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endParaRPr lang="en-US" altLang="zh-CN" sz="1600" dirty="0" smtClean="0"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endParaRPr lang="en-US" altLang="zh-CN" sz="1600" dirty="0" smtClean="0"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endParaRPr lang="en-US" altLang="zh-CN" sz="1600" dirty="0" smtClean="0">
              <a:latin typeface="+mn-ea"/>
              <a:ea typeface="+mn-ea"/>
            </a:endParaRPr>
          </a:p>
          <a:p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1820863" y="2176165"/>
            <a:ext cx="45719" cy="360040"/>
          </a:xfrm>
          <a:prstGeom prst="downArrow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8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4719" y="952029"/>
            <a:ext cx="1188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标</a:t>
            </a:r>
            <a:r>
              <a:rPr lang="zh-CN" altLang="en-US" dirty="0" smtClean="0"/>
              <a:t>后业务</a:t>
            </a:r>
            <a:r>
              <a:rPr lang="en-US" altLang="zh-CN" dirty="0" smtClean="0"/>
              <a:t>—</a:t>
            </a:r>
            <a:r>
              <a:rPr lang="zh-CN" altLang="en-US" dirty="0" smtClean="0"/>
              <a:t>预中标公示，与其他项目一样，数据都是回传的，代理确认无</a:t>
            </a:r>
            <a:endParaRPr lang="en-US" altLang="zh-CN" dirty="0" smtClean="0"/>
          </a:p>
          <a:p>
            <a:r>
              <a:rPr lang="zh-CN" altLang="en-US" dirty="0" smtClean="0"/>
              <a:t>误后，点击上报。另附试点项目截图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03" y="1960141"/>
            <a:ext cx="6868403" cy="50805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551" y="1146840"/>
            <a:ext cx="4186582" cy="559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4719" y="952029"/>
            <a:ext cx="1188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标</a:t>
            </a:r>
            <a:r>
              <a:rPr lang="zh-CN" altLang="en-US" dirty="0" smtClean="0"/>
              <a:t>后业务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35" y="1528093"/>
            <a:ext cx="89058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0703" y="1312069"/>
            <a:ext cx="11953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联合体投标的注意事项：</a:t>
            </a:r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牵头单位和联合单位均需要网上注册，并办理</a:t>
            </a:r>
            <a:r>
              <a:rPr lang="en-US" altLang="zh-CN" dirty="0" smtClean="0"/>
              <a:t>CA</a:t>
            </a:r>
            <a:r>
              <a:rPr lang="zh-CN" altLang="en-US" dirty="0" smtClean="0"/>
              <a:t>。网上注册后需要完善企业信息，包括企业业绩，企业荣誉以及人员信息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制作投标文件的时候，牵头单位登录投标工具箱后，投标信息左上角点击添加联合体单位，插入联合单位的</a:t>
            </a:r>
            <a:r>
              <a:rPr lang="en-US" altLang="zh-CN" dirty="0" smtClean="0"/>
              <a:t>CA</a:t>
            </a:r>
            <a:r>
              <a:rPr lang="zh-CN" altLang="en-US" dirty="0" smtClean="0"/>
              <a:t>识别，有多个联合单位的话，依次插入识别</a:t>
            </a:r>
            <a:r>
              <a:rPr lang="en-US" altLang="zh-CN" dirty="0" smtClean="0"/>
              <a:t>CA</a:t>
            </a:r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签章时，牵头单位进行签章，需要联合单位进行签章的，再插入联合单位的</a:t>
            </a:r>
            <a:r>
              <a:rPr lang="en-US" altLang="zh-CN" dirty="0" smtClean="0"/>
              <a:t>CA</a:t>
            </a:r>
            <a:r>
              <a:rPr lang="zh-CN" altLang="en-US" dirty="0" smtClean="0"/>
              <a:t>进行签章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079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3379" y="834680"/>
            <a:ext cx="1188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联合体投标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79" y="1204012"/>
            <a:ext cx="12294762" cy="598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5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3379" y="834680"/>
            <a:ext cx="1188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联合体投标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19" y="1289222"/>
            <a:ext cx="4686300" cy="2867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133" y="1323767"/>
            <a:ext cx="7199541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53111" y="2968253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谢谢观看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25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695" y="1008213"/>
            <a:ext cx="123853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一、项目登记时的注意事项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设计施工总承包的项目，在项目登记时需要注意的是，在选择交易分类码时选定</a:t>
            </a:r>
            <a:r>
              <a:rPr lang="en-US" altLang="zh-CN" b="1" dirty="0" smtClean="0">
                <a:latin typeface="+mn-ea"/>
                <a:ea typeface="+mn-ea"/>
              </a:rPr>
              <a:t>EPC</a:t>
            </a:r>
            <a:r>
              <a:rPr lang="zh-CN" altLang="en-US" b="1" dirty="0" smtClean="0">
                <a:latin typeface="+mn-ea"/>
                <a:ea typeface="+mn-ea"/>
              </a:rPr>
              <a:t>项目（双费率）类别，如图。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其余内容按项目的实际情况正常填写。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sz="1600" dirty="0"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endParaRPr lang="en-US" altLang="zh-CN" sz="1600" dirty="0" smtClean="0"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endParaRPr lang="en-US" altLang="zh-CN" sz="1600" dirty="0" smtClean="0"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endParaRPr lang="en-US" altLang="zh-CN" sz="1600" dirty="0" smtClean="0">
              <a:latin typeface="+mn-ea"/>
              <a:ea typeface="+mn-ea"/>
            </a:endParaRPr>
          </a:p>
          <a:p>
            <a:endParaRPr lang="zh-CN" altLang="en-US" sz="1600" dirty="0"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19" y="2085431"/>
            <a:ext cx="11437715" cy="50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2711" y="987402"/>
            <a:ext cx="12529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二、招标公告时的注意事项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项目登记保存后，制作招标公告，在添加标段时需要填写施工最高限价，设计最高限价，其余内容按照项目的</a:t>
            </a:r>
            <a:r>
              <a:rPr lang="zh-CN" altLang="en-US" b="1" smtClean="0">
                <a:latin typeface="+mn-ea"/>
                <a:ea typeface="+mn-ea"/>
              </a:rPr>
              <a:t>实际需求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正常填写。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公告填写完上报后，可检查生成的公告页面，是否和自己填写的一致。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76" y="3018727"/>
            <a:ext cx="74866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2711" y="987402"/>
            <a:ext cx="12529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三</a:t>
            </a:r>
            <a:r>
              <a:rPr lang="zh-CN" altLang="en-US" b="1" dirty="0" smtClean="0">
                <a:latin typeface="+mn-ea"/>
                <a:ea typeface="+mn-ea"/>
              </a:rPr>
              <a:t>、制作招标文件时的注意事项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招标公告上报后，制作招标文件，先选择招标文件模板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选择</a:t>
            </a:r>
            <a:r>
              <a:rPr lang="en-US" altLang="zh-CN" b="1" dirty="0" smtClean="0">
                <a:latin typeface="+mn-ea"/>
                <a:ea typeface="+mn-ea"/>
              </a:rPr>
              <a:t>EPC</a:t>
            </a:r>
            <a:r>
              <a:rPr lang="zh-CN" altLang="en-US" b="1" dirty="0" smtClean="0">
                <a:latin typeface="+mn-ea"/>
                <a:ea typeface="+mn-ea"/>
              </a:rPr>
              <a:t>模板（双费率）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99" y="2968253"/>
            <a:ext cx="69532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6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2751" y="1096045"/>
            <a:ext cx="12529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二、招标文件时的注意事项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着重讲以下几点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r>
              <a:rPr lang="en-US" altLang="zh-CN" b="1" dirty="0" smtClean="0">
                <a:latin typeface="+mn-ea"/>
                <a:ea typeface="+mn-ea"/>
              </a:rPr>
              <a:t>1.</a:t>
            </a:r>
            <a:r>
              <a:rPr lang="zh-CN" altLang="en-US" b="1" dirty="0" smtClean="0">
                <a:latin typeface="+mn-ea"/>
                <a:ea typeface="+mn-ea"/>
              </a:rPr>
              <a:t>工期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代理按照实际项目需求，设置项目的工期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计划工期是必填项，若项目没有开工日期和竣工日期可不填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51" y="4048373"/>
            <a:ext cx="11593288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719" y="682461"/>
            <a:ext cx="12673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n-ea"/>
                <a:ea typeface="+mn-ea"/>
              </a:rPr>
              <a:t>2.</a:t>
            </a:r>
            <a:r>
              <a:rPr lang="zh-CN" altLang="en-US" b="1" dirty="0" smtClean="0">
                <a:latin typeface="+mn-ea"/>
                <a:ea typeface="+mn-ea"/>
              </a:rPr>
              <a:t>报价要求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首先，设计最高限价，施工最高限价是从招标公告添加标段的内容取过来的，若代理项目有调整，或者有填写错误，可从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此处修改，修改后，以此处填写的值为准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代理可在此处填写设计费基准价，施工计费额，以及相应的报价要求，代理按照项目的实际需求进行填写。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03" y="2436689"/>
            <a:ext cx="11665296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719" y="682461"/>
            <a:ext cx="12673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n-ea"/>
                <a:ea typeface="+mn-ea"/>
              </a:rPr>
              <a:t>3.</a:t>
            </a:r>
            <a:r>
              <a:rPr lang="zh-CN" altLang="en-US" b="1" dirty="0" smtClean="0">
                <a:latin typeface="+mn-ea"/>
                <a:ea typeface="+mn-ea"/>
              </a:rPr>
              <a:t>招标文件设置</a:t>
            </a:r>
            <a:r>
              <a:rPr lang="en-US" altLang="zh-CN" b="1" dirty="0" smtClean="0">
                <a:latin typeface="+mn-ea"/>
                <a:ea typeface="+mn-ea"/>
              </a:rPr>
              <a:t>—</a:t>
            </a:r>
            <a:r>
              <a:rPr lang="zh-CN" altLang="en-US" b="1" dirty="0" smtClean="0">
                <a:latin typeface="+mn-ea"/>
                <a:ea typeface="+mn-ea"/>
              </a:rPr>
              <a:t>唱标单设置，代理将需要唱标的项勾选上，即为唱标时的内容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27" y="1373857"/>
            <a:ext cx="96297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03" y="130061"/>
            <a:ext cx="2716068" cy="4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703" y="2226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为每一位招投标和造价工作者服务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719" y="682461"/>
            <a:ext cx="12673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n-ea"/>
                <a:ea typeface="+mn-ea"/>
              </a:rPr>
              <a:t>3.</a:t>
            </a:r>
            <a:r>
              <a:rPr lang="zh-CN" altLang="en-US" b="1" dirty="0" smtClean="0">
                <a:latin typeface="+mn-ea"/>
                <a:ea typeface="+mn-ea"/>
              </a:rPr>
              <a:t>总则里面，相关内容代理均可根据实际情况进行编辑</a:t>
            </a:r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en-US" altLang="zh-CN" b="1" dirty="0" smtClean="0">
              <a:latin typeface="+mn-ea"/>
              <a:ea typeface="+mn-ea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11" y="1590206"/>
            <a:ext cx="11070228" cy="50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26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 www.1ppt.com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1163</Words>
  <Application>Microsoft Office PowerPoint</Application>
  <PresentationFormat>自定义</PresentationFormat>
  <Paragraphs>219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Lato Light</vt:lpstr>
      <vt:lpstr>等线</vt:lpstr>
      <vt:lpstr>等线 Light</vt:lpstr>
      <vt:lpstr>宋体</vt:lpstr>
      <vt:lpstr>微软雅黑</vt:lpstr>
      <vt:lpstr>Arial</vt:lpstr>
      <vt:lpstr>Calibri</vt:lpstr>
      <vt:lpstr>第一PPT，www.1ppt.com</vt:lpstr>
      <vt:lpstr>第一PPT 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工作汇报</dc:title>
  <dc:creator/>
  <cp:keywords>user</cp:keywords>
  <cp:lastModifiedBy/>
  <cp:revision>1</cp:revision>
  <dcterms:created xsi:type="dcterms:W3CDTF">2016-09-19T10:52:57Z</dcterms:created>
  <dcterms:modified xsi:type="dcterms:W3CDTF">2020-09-28T05:06:50Z</dcterms:modified>
</cp:coreProperties>
</file>